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85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59" r:id="rId20"/>
    <p:sldId id="26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Создание специальных условий при обучении по…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Попытка обучения по адаптированной … при создании специальных условий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Продолжить обучение по … при создании специальных условий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5"/>
      <dgm:spPr/>
    </dgm:pt>
    <dgm:pt modelId="{80B372F1-8EF3-4532-ACC6-E65E1D63ACA2}" type="pres">
      <dgm:prSet presAssocID="{E4D23657-D1E8-4B22-974B-8DC90813F51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6139E-4627-4CCC-9299-5653D77ED24D}" type="pres">
      <dgm:prSet presAssocID="{E4D23657-D1E8-4B22-974B-8DC90813F51B}" presName="Triangle" presStyleLbl="alignNode1" presStyleIdx="1" presStyleCnt="5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5"/>
      <dgm:spPr/>
    </dgm:pt>
    <dgm:pt modelId="{18F7A15A-3ED1-4A32-B700-36B8D6BBE441}" type="pres">
      <dgm:prSet presAssocID="{EF034794-D109-40B6-8FA2-8971C3123AB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2BEFC-1674-4E8D-98FF-DE4432BB887C}" type="pres">
      <dgm:prSet presAssocID="{EF034794-D109-40B6-8FA2-8971C3123AB6}" presName="Triangle" presStyleLbl="alignNode1" presStyleIdx="3" presStyleCnt="5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5"/>
      <dgm:spPr/>
    </dgm:pt>
    <dgm:pt modelId="{F0124EB5-2136-46F3-B2F4-41A5196C24A0}" type="pres">
      <dgm:prSet presAssocID="{15E11DBD-E9B5-4BCF-A56C-7AAE26CE30D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664565" y="995726"/>
          <a:ext cx="1718166" cy="285899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377760" y="1849948"/>
          <a:ext cx="2581113" cy="226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 noProof="0" dirty="0" smtClean="0">
              <a:latin typeface="Euphemia"/>
              <a:ea typeface="+mn-ea"/>
              <a:cs typeface="+mn-cs"/>
            </a:rPr>
            <a:t>Создание специальных условий при обучении по…</a:t>
          </a:r>
          <a:endParaRPr lang="ru-RU" sz="2100" b="0" i="0" kern="1200" noProof="0" dirty="0">
            <a:latin typeface="Euphemia"/>
            <a:ea typeface="+mn-ea"/>
            <a:cs typeface="+mn-cs"/>
          </a:endParaRPr>
        </a:p>
      </dsp:txBody>
      <dsp:txXfrm>
        <a:off x="377760" y="1849948"/>
        <a:ext cx="2581113" cy="2262497"/>
      </dsp:txXfrm>
    </dsp:sp>
    <dsp:sp modelId="{B746139E-4627-4CCC-9299-5653D77ED24D}">
      <dsp:nvSpPr>
        <dsp:cNvPr id="0" name=""/>
        <dsp:cNvSpPr/>
      </dsp:nvSpPr>
      <dsp:spPr>
        <a:xfrm>
          <a:off x="2471871" y="785244"/>
          <a:ext cx="487002" cy="487002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3824351" y="213834"/>
          <a:ext cx="1718166" cy="285899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3537547" y="1068056"/>
          <a:ext cx="2581113" cy="226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 noProof="0" dirty="0" smtClean="0">
              <a:latin typeface="Euphemia"/>
              <a:ea typeface="+mn-ea"/>
              <a:cs typeface="+mn-cs"/>
            </a:rPr>
            <a:t>Попытка обучения по адаптированной … при создании специальных условий</a:t>
          </a:r>
          <a:endParaRPr lang="ru-RU" sz="2100" b="0" i="0" kern="1200" noProof="0" dirty="0">
            <a:latin typeface="Euphemia"/>
            <a:ea typeface="+mn-ea"/>
            <a:cs typeface="+mn-cs"/>
          </a:endParaRPr>
        </a:p>
      </dsp:txBody>
      <dsp:txXfrm>
        <a:off x="3537547" y="1068056"/>
        <a:ext cx="2581113" cy="2262497"/>
      </dsp:txXfrm>
    </dsp:sp>
    <dsp:sp modelId="{F6F2BEFC-1674-4E8D-98FF-DE4432BB887C}">
      <dsp:nvSpPr>
        <dsp:cNvPr id="0" name=""/>
        <dsp:cNvSpPr/>
      </dsp:nvSpPr>
      <dsp:spPr>
        <a:xfrm>
          <a:off x="5631657" y="3352"/>
          <a:ext cx="487002" cy="487002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6984138" y="-568058"/>
          <a:ext cx="1718166" cy="285899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6697333" y="286164"/>
          <a:ext cx="2581113" cy="226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0" i="0" kern="1200" noProof="0" dirty="0" smtClean="0">
              <a:latin typeface="Euphemia"/>
              <a:ea typeface="+mn-ea"/>
              <a:cs typeface="+mn-cs"/>
            </a:rPr>
            <a:t>Продолжить обучение по … при создании специальных условий</a:t>
          </a:r>
          <a:endParaRPr lang="ru-RU" sz="2100" b="0" i="0" kern="1200" noProof="0" dirty="0">
            <a:latin typeface="Euphemia"/>
            <a:ea typeface="+mn-ea"/>
            <a:cs typeface="+mn-cs"/>
          </a:endParaRPr>
        </a:p>
      </dsp:txBody>
      <dsp:txXfrm>
        <a:off x="6697333" y="286164"/>
        <a:ext cx="2581113" cy="2262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ru-RU" smtClean="0"/>
              <a:t>14.01.2015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ru-RU" smtClean="0"/>
              <a:t>14.01.2015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noProof="0" dirty="0" smtClean="0"/>
              <a:t>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684" y="24765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826684" y="1676400"/>
            <a:ext cx="103632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6896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49884" y="63992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B146316-6B4A-45C6-9D00-4BCDB356B8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46554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ru-RU" smtClean="0"/>
              <a:t>14.01.2015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6600" b="0" i="0" dirty="0" smtClean="0">
                <a:solidFill>
                  <a:srgbClr val="595959"/>
                </a:solidFill>
                <a:latin typeface="Euphemia"/>
                <a:ea typeface="+mj-ea"/>
                <a:cs typeface="+mj-cs"/>
              </a:rPr>
              <a:t>Изменения в ФЗ: взаимодействие бюро МСЭ и ПМПК</a:t>
            </a:r>
            <a:endParaRPr lang="ru-RU" sz="66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ru-RU" sz="2400" b="0" i="0" dirty="0" smtClean="0">
                <a:solidFill>
                  <a:srgbClr val="DF5327"/>
                </a:solidFill>
              </a:rPr>
              <a:t>Подзаголовок</a:t>
            </a:r>
            <a:endParaRPr lang="ru-RU" sz="2400" b="0" i="0" dirty="0"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670560"/>
          </a:xfrm>
        </p:spPr>
        <p:txBody>
          <a:bodyPr/>
          <a:lstStyle/>
          <a:p>
            <a:r>
              <a:rPr lang="ru-RU" dirty="0" smtClean="0"/>
              <a:t>Степень нарушений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6648" y="1143000"/>
            <a:ext cx="8153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степень, </a:t>
            </a:r>
            <a:r>
              <a:rPr lang="ru-RU" b="1" dirty="0" smtClean="0"/>
              <a:t>незначительные</a:t>
            </a:r>
            <a:r>
              <a:rPr lang="ru-RU" dirty="0" smtClean="0"/>
              <a:t> нарушения функций и (или) структур организма человека, </a:t>
            </a:r>
            <a:r>
              <a:rPr lang="ru-RU" b="1" dirty="0" smtClean="0">
                <a:solidFill>
                  <a:srgbClr val="FF0000"/>
                </a:solidFill>
              </a:rPr>
              <a:t>0-30</a:t>
            </a:r>
            <a:r>
              <a:rPr lang="ru-RU" dirty="0" smtClean="0"/>
              <a:t> баллов - соответствуют незначительной степени  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степень, </a:t>
            </a:r>
            <a:r>
              <a:rPr lang="ru-RU" b="1" dirty="0" smtClean="0"/>
              <a:t>умеренные</a:t>
            </a:r>
            <a:r>
              <a:rPr lang="ru-RU" dirty="0" smtClean="0"/>
              <a:t> нарушения функций и (или) структур организма человека, </a:t>
            </a:r>
            <a:r>
              <a:rPr lang="ru-RU" b="1" dirty="0" smtClean="0">
                <a:solidFill>
                  <a:srgbClr val="FF0000"/>
                </a:solidFill>
              </a:rPr>
              <a:t>40-60</a:t>
            </a:r>
            <a:r>
              <a:rPr lang="ru-RU" dirty="0" smtClean="0"/>
              <a:t> баллов - соответствуют умеренной степени тяжести   </a:t>
            </a:r>
          </a:p>
          <a:p>
            <a:r>
              <a:rPr lang="en-US" dirty="0" smtClean="0"/>
              <a:t>III</a:t>
            </a:r>
            <a:r>
              <a:rPr lang="ru-RU" dirty="0" smtClean="0"/>
              <a:t> степень, </a:t>
            </a:r>
            <a:r>
              <a:rPr lang="ru-RU" b="1" dirty="0" smtClean="0"/>
              <a:t>выраженные</a:t>
            </a:r>
            <a:r>
              <a:rPr lang="ru-RU" dirty="0" smtClean="0"/>
              <a:t> нарушения функций и (или) структур организма человека, </a:t>
            </a:r>
            <a:r>
              <a:rPr lang="ru-RU" b="1" dirty="0" smtClean="0">
                <a:solidFill>
                  <a:srgbClr val="FF0000"/>
                </a:solidFill>
              </a:rPr>
              <a:t>70-80</a:t>
            </a:r>
            <a:r>
              <a:rPr lang="ru-RU" dirty="0" smtClean="0"/>
              <a:t> баллов - соответствуют выраженной степени тяжести  </a:t>
            </a:r>
          </a:p>
          <a:p>
            <a:r>
              <a:rPr lang="en-US" dirty="0" smtClean="0"/>
              <a:t>IV</a:t>
            </a:r>
            <a:r>
              <a:rPr lang="ru-RU" dirty="0" smtClean="0"/>
              <a:t> степень, </a:t>
            </a:r>
            <a:r>
              <a:rPr lang="ru-RU" b="1" dirty="0" smtClean="0"/>
              <a:t>значительно выраженные </a:t>
            </a:r>
            <a:r>
              <a:rPr lang="ru-RU" dirty="0" smtClean="0"/>
              <a:t>нарушения функций и (или) структур организма человека, </a:t>
            </a:r>
            <a:r>
              <a:rPr lang="ru-RU" b="1" dirty="0" smtClean="0">
                <a:solidFill>
                  <a:srgbClr val="FF0000"/>
                </a:solidFill>
              </a:rPr>
              <a:t>90-100 баллов </a:t>
            </a:r>
            <a:r>
              <a:rPr lang="ru-RU" dirty="0" smtClean="0"/>
              <a:t>- соответствуют значительно выраженной степени тяжести выраженности проявлений заболеваний последствий травм или дефектов.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1" y="609601"/>
            <a:ext cx="8435975" cy="1139825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000000"/>
                </a:solidFill>
                <a:latin typeface="Franklin Gothic Heavy" pitchFamily="34" charset="0"/>
              </a:rPr>
              <a:t>Единая шкала определения степени выраженности нарушений функций и структур организма, </a:t>
            </a:r>
            <a:r>
              <a:rPr lang="ru-RU" sz="2700" b="1" dirty="0">
                <a:solidFill>
                  <a:srgbClr val="000000"/>
                </a:solidFill>
                <a:latin typeface="Franklin Gothic Heavy" pitchFamily="34" charset="0"/>
              </a:rPr>
              <a:t>активности и участия,</a:t>
            </a:r>
            <a:r>
              <a:rPr lang="ru-RU" sz="2700" dirty="0">
                <a:solidFill>
                  <a:srgbClr val="000000"/>
                </a:solidFill>
                <a:latin typeface="Franklin Gothic Heavy" pitchFamily="34" charset="0"/>
              </a:rPr>
              <a:t> факторов окружающей среды</a:t>
            </a:r>
            <a:r>
              <a:rPr lang="ru-RU" sz="2700" dirty="0">
                <a:latin typeface="Franklin Gothic Heavy" pitchFamily="34" charset="0"/>
              </a:rPr>
              <a:t> </a:t>
            </a:r>
            <a:endParaRPr lang="ru-RU" sz="2700" dirty="0"/>
          </a:p>
        </p:txBody>
      </p:sp>
      <p:graphicFrame>
        <p:nvGraphicFramePr>
          <p:cNvPr id="34859" name="Group 43"/>
          <p:cNvGraphicFramePr>
            <a:graphicFrameLocks noGrp="1"/>
          </p:cNvGraphicFramePr>
          <p:nvPr>
            <p:ph type="tbl" idx="1"/>
          </p:nvPr>
        </p:nvGraphicFramePr>
        <p:xfrm>
          <a:off x="2057400" y="1645920"/>
          <a:ext cx="8502650" cy="4907280"/>
        </p:xfrm>
        <a:graphic>
          <a:graphicData uri="http://schemas.openxmlformats.org/drawingml/2006/table">
            <a:tbl>
              <a:tblPr/>
              <a:tblGrid>
                <a:gridCol w="847725"/>
                <a:gridCol w="3343275"/>
                <a:gridCol w="1520825"/>
                <a:gridCol w="2790825"/>
              </a:tblGrid>
              <a:tr h="75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Значение,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Уточняющие фразы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0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 проблем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Никаких, отсутствуют, ничтожны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Легкие, минимальные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Незначительные, слабые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Умеренные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25-49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Средние, значимые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Тяжелые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50-95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Высокие, интенсивные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5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72758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28800" y="1609416"/>
            <a:ext cx="7391400" cy="4846320"/>
          </a:xfrm>
        </p:spPr>
        <p:txBody>
          <a:bodyPr>
            <a:normAutofit/>
          </a:bodyPr>
          <a:lstStyle/>
          <a:p>
            <a:r>
              <a:rPr lang="ru-RU" sz="4400" b="1" dirty="0"/>
              <a:t>«В»</a:t>
            </a:r>
            <a:r>
              <a:rPr lang="ru-RU" b="1" dirty="0" smtClean="0"/>
              <a:t> - </a:t>
            </a:r>
            <a:r>
              <a:rPr lang="ru-RU" dirty="0" smtClean="0"/>
              <a:t>стойкие значительно выраженные нарушения структур организма, обеспечивающих </a:t>
            </a:r>
            <a:r>
              <a:rPr lang="ru-RU" i="1" u="sng" dirty="0" smtClean="0"/>
              <a:t>ходьбу и стояние</a:t>
            </a:r>
            <a:r>
              <a:rPr lang="ru-RU" dirty="0" smtClean="0"/>
              <a:t>, и статодинамических функций, обусловленные проявлениями заболеваний, последствий травм или дефектов, приводящие к  ограничению способности к самостоятельному передвижению 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помощи посторонних лиц при передвижении вне дома в кресле-коляске.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7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81200" y="1609416"/>
            <a:ext cx="7239000" cy="5019984"/>
          </a:xfrm>
        </p:spPr>
        <p:txBody>
          <a:bodyPr>
            <a:normAutofit/>
          </a:bodyPr>
          <a:lstStyle/>
          <a:p>
            <a:r>
              <a:rPr lang="ru-RU" sz="4400" b="1" dirty="0"/>
              <a:t>«С»</a:t>
            </a:r>
            <a:r>
              <a:rPr lang="ru-RU" dirty="0" smtClean="0"/>
              <a:t> - стойкие выраженные или значительно выраженные нарушения структур глаз и (или) зрительных функций организма, обусловленные проявлениями заболеваний, последствий травм или дефектов в виде слепоты и (или) слабовидения, приводящие к ограничению способности к ориентации </a:t>
            </a:r>
            <a:r>
              <a:rPr lang="en-US" dirty="0" smtClean="0"/>
              <a:t>II</a:t>
            </a:r>
            <a:r>
              <a:rPr lang="ru-RU" dirty="0" smtClean="0"/>
              <a:t>-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помощи (сопровождении) посторонних лиц вне дома.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2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«К» </a:t>
            </a:r>
            <a:r>
              <a:rPr lang="ru-RU" dirty="0" smtClean="0"/>
              <a:t>- стойкие выраженные или значительно выраженные сочетанные нарушения структур глаз и двухстороннего поражения уха и (или) сочетанные нарушения зрительных и слуховых функций, обусловленные проявлениями заболеваний, последствий травм или дефектов в виде </a:t>
            </a:r>
            <a:r>
              <a:rPr lang="ru-RU" dirty="0" err="1" smtClean="0"/>
              <a:t>слепоглухоты</a:t>
            </a:r>
            <a:r>
              <a:rPr lang="ru-RU" dirty="0" smtClean="0"/>
              <a:t>, приводящие к ограничению способности к ориентации </a:t>
            </a:r>
            <a:r>
              <a:rPr lang="en-US" dirty="0" smtClean="0"/>
              <a:t>II</a:t>
            </a:r>
            <a:r>
              <a:rPr lang="ru-RU" dirty="0" smtClean="0"/>
              <a:t> либо </a:t>
            </a:r>
            <a:r>
              <a:rPr lang="en-US" dirty="0" smtClean="0"/>
              <a:t>III</a:t>
            </a:r>
            <a:r>
              <a:rPr lang="ru-RU" dirty="0" smtClean="0"/>
              <a:t> степени, к общению </a:t>
            </a:r>
            <a:r>
              <a:rPr lang="en-US" dirty="0" smtClean="0"/>
              <a:t>II</a:t>
            </a:r>
            <a:r>
              <a:rPr lang="ru-RU" dirty="0" smtClean="0"/>
              <a:t> либо 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посторонней помощи и сопровождении вне дома, а также в услугах </a:t>
            </a:r>
            <a:r>
              <a:rPr lang="ru-RU" dirty="0" err="1" smtClean="0"/>
              <a:t>тифлосурдопереводчика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1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«Е» </a:t>
            </a:r>
            <a:r>
              <a:rPr lang="ru-RU" dirty="0" smtClean="0"/>
              <a:t>- стойкие значительно выраженные нарушения структур и (или) функций обеих верхних конечностей, обусловленные проявлениями заболеваний, последствий травм или дефектов, приводящие к ограничению способности к самообслуживанию 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помощи посторонних лиц для самообслуживания и выполнения других действий руками вне дома.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8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«Н» </a:t>
            </a:r>
            <a:r>
              <a:rPr lang="ru-RU" dirty="0" smtClean="0"/>
              <a:t>- стойкие выраженные или значительно выраженные нарушения структур центральной нервной системы и (или) психических функций, обусловленные проявлениями заболеваний, последствий травм или дефектов, приводящие к ограничению способности контролировать свое поведение </a:t>
            </a:r>
            <a:r>
              <a:rPr lang="en-US" dirty="0" smtClean="0"/>
              <a:t>II</a:t>
            </a:r>
            <a:r>
              <a:rPr lang="ru-RU" dirty="0" smtClean="0"/>
              <a:t>-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посторонней помощи и (или) надзоре вне дома.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57400" y="1609416"/>
            <a:ext cx="7162800" cy="4846320"/>
          </a:xfrm>
        </p:spPr>
        <p:txBody>
          <a:bodyPr>
            <a:normAutofit/>
          </a:bodyPr>
          <a:lstStyle/>
          <a:p>
            <a:r>
              <a:rPr lang="ru-RU" sz="4400" b="1" dirty="0"/>
              <a:t>«М» </a:t>
            </a:r>
            <a:r>
              <a:rPr lang="ru-RU" dirty="0" smtClean="0"/>
              <a:t>- стойкие выраженные (двухсторонние) нарушения структур уха </a:t>
            </a:r>
            <a:r>
              <a:rPr lang="ru-RU" u="sng" dirty="0" smtClean="0"/>
              <a:t>голосообразования, речи и (или) </a:t>
            </a:r>
            <a:r>
              <a:rPr lang="ru-RU" dirty="0" smtClean="0"/>
              <a:t>слуховых</a:t>
            </a:r>
            <a:r>
              <a:rPr lang="ru-RU" u="sng" dirty="0" smtClean="0"/>
              <a:t>, языковых и речевых функций</a:t>
            </a:r>
            <a:r>
              <a:rPr lang="ru-RU" dirty="0" smtClean="0"/>
              <a:t>, обусловленные проявлениями заболеваний, последствий травм или дефектов в виде глухоты или </a:t>
            </a:r>
            <a:r>
              <a:rPr lang="ru-RU" u="sng" dirty="0" smtClean="0"/>
              <a:t>глухонемоты</a:t>
            </a:r>
            <a:r>
              <a:rPr lang="ru-RU" dirty="0" smtClean="0"/>
              <a:t>, приводящие к ограничению способности к общению </a:t>
            </a:r>
            <a:r>
              <a:rPr lang="en-US" dirty="0" smtClean="0"/>
              <a:t>II</a:t>
            </a:r>
            <a:r>
              <a:rPr lang="ru-RU" dirty="0" smtClean="0"/>
              <a:t>-III степени и нуждаемости в услугах </a:t>
            </a:r>
            <a:r>
              <a:rPr lang="ru-RU" dirty="0" err="1" smtClean="0"/>
              <a:t>сурдопереводчика</a:t>
            </a:r>
            <a:r>
              <a:rPr lang="ru-RU" dirty="0" smtClean="0"/>
              <a:t> при  общении вне дома.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400" b="0" i="0" dirty="0" smtClean="0">
                <a:solidFill>
                  <a:srgbClr val="595959"/>
                </a:solidFill>
                <a:latin typeface="Euphemia"/>
                <a:ea typeface="+mj-ea"/>
                <a:cs typeface="+mj-cs"/>
              </a:rPr>
              <a:t>Изменение заключения ПМПК</a:t>
            </a:r>
            <a:endParaRPr lang="ru-RU" sz="34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  <p:graphicFrame>
        <p:nvGraphicFramePr>
          <p:cNvPr id="15" name="Объект 14" descr="Восходящий процесс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362472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200" b="0" i="0" dirty="0" smtClean="0">
                <a:solidFill>
                  <a:srgbClr val="595959"/>
                </a:solidFill>
                <a:latin typeface="Euphemia"/>
                <a:ea typeface="+mj-ea"/>
                <a:cs typeface="+mj-cs"/>
              </a:rPr>
              <a:t>Успехов!</a:t>
            </a:r>
            <a:endParaRPr lang="ru-RU" sz="52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z="2000" b="0" i="0" dirty="0" smtClean="0">
                <a:solidFill>
                  <a:srgbClr val="DF5327"/>
                </a:solidFill>
                <a:latin typeface="Euphemia"/>
                <a:ea typeface="+mn-ea"/>
                <a:cs typeface="+mn-cs"/>
              </a:rPr>
              <a:t>Подзаголовок</a:t>
            </a:r>
            <a:endParaRPr lang="ru-RU" sz="2000" b="0" i="0" dirty="0">
              <a:solidFill>
                <a:srgbClr val="DF5327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 Минтруда и СЗ  РФ от 29.09.2014г. № 664н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е) способность к обучению - способность к целенаправленному процессу организации деятельности по овладению знаниями, умениями, навыками и компетенцией, приобретению опыта деятельности (в том числе профессионального, социального, культурного, бытового характера), развитию способностей, </a:t>
            </a:r>
            <a:endParaRPr lang="ru-RU" dirty="0" smtClean="0"/>
          </a:p>
          <a:p>
            <a:r>
              <a:rPr lang="ru-RU" dirty="0"/>
              <a:t>приобретению опыта применения знаний в повседневной жизни и формированию мотивации получения образования в течение всей жизни:</a:t>
            </a:r>
          </a:p>
          <a:p>
            <a:r>
              <a:rPr lang="ru-RU" dirty="0"/>
              <a:t>1 степень - способность к обучению и получению образования в рамках федеральных государственных образовательных стандартов в образовательных и иных организациях с созданием специальных условий (при необходимости) для получения образования, в том числе обучение с применением (при необходимости) специальных вспомогательных технических средств, определяемая с учетом заключения психолого-медико-педагогической комиссии;</a:t>
            </a:r>
          </a:p>
          <a:p>
            <a:r>
              <a:rPr lang="ru-RU" dirty="0"/>
              <a:t>2 степень - способность к обучению и получению образования в рамках федеральных государственных образовательных стандартов в образовательных и иных организациях с созданием специальных условий для получения образования только по адаптированным образовательным программам и адаптированным (основным) образовательным программам при необходимости обучение на дому и/или с использованием дистанционных технологий с применением (при необходимости) специальных вспомогательных технических средств, определяемая с учетом заключения психолого-медико-педагогической комиссии;</a:t>
            </a:r>
          </a:p>
          <a:p>
            <a:r>
              <a:rPr lang="ru-RU" dirty="0"/>
              <a:t>3 степень - способность к обучению только элементарным навыкам и умениям (профессиональным, социальным, культурным, бытовым), в том числе правилам выполнения только элементарных целенаправленных действий в привычной бытовой сфере, или ограниченные возможности способности к такому обучению в связи с имеющимися значительно выраженными нарушениями функций организма, определяемые с учетом заключения психолого-медико-педагогической комиссии;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24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4953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dirty="0"/>
              <a:t>Международная классификация функционирования, ограничений жизнедеятельности и здоровья (МКФ)</a:t>
            </a:r>
          </a:p>
          <a:p>
            <a:endParaRPr lang="ru-RU" dirty="0" smtClean="0"/>
          </a:p>
          <a:p>
            <a:pPr>
              <a:buNone/>
            </a:pPr>
            <a:r>
              <a:rPr lang="en-US" sz="4000" dirty="0"/>
              <a:t>International Classification of Functioning, Disability and Health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утверждена 22 мая 2001 г. 54-й сессией ассамблеи ВОЗ (резолюция </a:t>
            </a:r>
            <a:r>
              <a:rPr lang="en-GB" dirty="0" smtClean="0"/>
              <a:t>WHA</a:t>
            </a:r>
            <a:r>
              <a:rPr lang="ru-RU" dirty="0" smtClean="0"/>
              <a:t>54.21).</a:t>
            </a:r>
          </a:p>
          <a:p>
            <a:endParaRPr lang="ru-RU" dirty="0"/>
          </a:p>
        </p:txBody>
      </p:sp>
      <p:pic>
        <p:nvPicPr>
          <p:cNvPr id="1026" name="Picture 2" descr="whologo_bi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"/>
            <a:ext cx="1295400" cy="146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373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1"/>
          <p:cNvSpPr>
            <a:spLocks noGrp="1"/>
          </p:cNvSpPr>
          <p:nvPr>
            <p:ph idx="1"/>
          </p:nvPr>
        </p:nvSpPr>
        <p:spPr>
          <a:xfrm>
            <a:off x="1524000" y="404814"/>
            <a:ext cx="5486400" cy="607218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  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/>
              <a:t>Международная классификация функционирования, ограничений жизнедеятельности и здоровья (МКФ)</a:t>
            </a:r>
          </a:p>
          <a:p>
            <a:pPr>
              <a:buNone/>
            </a:pPr>
            <a:endParaRPr lang="ru-RU" sz="2800" b="1" dirty="0"/>
          </a:p>
          <a:p>
            <a:pPr>
              <a:buNone/>
            </a:pPr>
            <a:r>
              <a:rPr lang="ru-RU" dirty="0" smtClean="0"/>
              <a:t>это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многоцелевая классификация</a:t>
            </a:r>
            <a:r>
              <a:rPr lang="ru-RU" dirty="0" smtClean="0"/>
              <a:t>, разработанная для использования в различных дисциплинах и областях, которая предназначена для кодирования разных показателей здоровья и показателей, связанных со здоровьем.</a:t>
            </a: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6953250" y="928688"/>
            <a:ext cx="3429000" cy="4786312"/>
            <a:chOff x="5429250" y="928688"/>
            <a:chExt cx="3429000" cy="47863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429250" y="928688"/>
              <a:ext cx="3429000" cy="4786312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 rot="5400000">
              <a:off x="5134952" y="1564991"/>
              <a:ext cx="1654812" cy="923330"/>
            </a:xfrm>
            <a:prstGeom prst="rect">
              <a:avLst/>
            </a:prstGeom>
            <a:solidFill>
              <a:srgbClr val="CC0000"/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МКФ</a:t>
              </a:r>
            </a:p>
          </p:txBody>
        </p:sp>
        <p:sp>
          <p:nvSpPr>
            <p:cNvPr id="40966" name="TextBox 4"/>
            <p:cNvSpPr txBox="1">
              <a:spLocks noChangeArrowheads="1"/>
            </p:cNvSpPr>
            <p:nvPr/>
          </p:nvSpPr>
          <p:spPr bwMode="auto">
            <a:xfrm>
              <a:off x="6357938" y="1285875"/>
              <a:ext cx="2214562" cy="157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Международная</a:t>
              </a:r>
            </a:p>
            <a:p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классификация функционирования, ограничений жизнедеятельности и здоровья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251325" y="3249613"/>
              <a:ext cx="4071937" cy="1588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68" name="TextBox 7"/>
            <p:cNvSpPr txBox="1">
              <a:spLocks noChangeArrowheads="1"/>
            </p:cNvSpPr>
            <p:nvPr/>
          </p:nvSpPr>
          <p:spPr bwMode="auto">
            <a:xfrm>
              <a:off x="6357938" y="4714875"/>
              <a:ext cx="22860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Всемирная Организация Здравоохранения</a:t>
              </a:r>
            </a:p>
            <a:p>
              <a:r>
                <a:rPr lang="ru-RU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Женева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6546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1" y="247650"/>
            <a:ext cx="8151813" cy="81915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0000"/>
                </a:solidFill>
              </a:rPr>
              <a:t>Линейная концепция </a:t>
            </a:r>
            <a:r>
              <a:rPr lang="ru-RU" sz="3600" dirty="0">
                <a:solidFill>
                  <a:srgbClr val="000000"/>
                </a:solidFill>
              </a:rPr>
              <a:t>инвалидности (МКН)</a:t>
            </a:r>
            <a:endParaRPr lang="ru-RU" sz="3600" dirty="0">
              <a:solidFill>
                <a:srgbClr val="000000"/>
              </a:solidFill>
            </a:endParaRPr>
          </a:p>
        </p:txBody>
      </p:sp>
      <p:graphicFrame>
        <p:nvGraphicFramePr>
          <p:cNvPr id="22565" name="Group 37"/>
          <p:cNvGraphicFramePr>
            <a:graphicFrameLocks noGrp="1"/>
          </p:cNvGraphicFramePr>
          <p:nvPr>
            <p:ph type="tbl" idx="1"/>
          </p:nvPr>
        </p:nvGraphicFramePr>
        <p:xfrm>
          <a:off x="3200400" y="1295401"/>
          <a:ext cx="7467600" cy="3714751"/>
        </p:xfrm>
        <a:graphic>
          <a:graphicData uri="http://schemas.openxmlformats.org/drawingml/2006/table">
            <a:tbl>
              <a:tblPr/>
              <a:tblGrid>
                <a:gridCol w="2362200"/>
                <a:gridCol w="2667000"/>
                <a:gridCol w="2438400"/>
              </a:tblGrid>
              <a:tr h="1165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организма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личности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социума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Нарушения функций организма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Ограничения жизнедея-тельности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недостаточность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 (6)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Степень (4)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Категория (7)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Степень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7620000" y="5562600"/>
            <a:ext cx="3048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>
                <a:solidFill>
                  <a:srgbClr val="000000"/>
                </a:solidFill>
              </a:rPr>
              <a:t>ПОТРЕБНОСТЬ </a:t>
            </a:r>
          </a:p>
          <a:p>
            <a:r>
              <a:rPr lang="ru-RU" b="1">
                <a:solidFill>
                  <a:srgbClr val="000000"/>
                </a:solidFill>
              </a:rPr>
              <a:t>В МЕДИКО-СОЦИАЛЬНОЙ </a:t>
            </a:r>
          </a:p>
          <a:p>
            <a:r>
              <a:rPr lang="ru-RU" b="1">
                <a:solidFill>
                  <a:srgbClr val="000000"/>
                </a:solidFill>
              </a:rPr>
              <a:t>ПОМОЩИ, </a:t>
            </a:r>
          </a:p>
          <a:p>
            <a:r>
              <a:rPr lang="ru-RU" b="1">
                <a:solidFill>
                  <a:srgbClr val="000000"/>
                </a:solidFill>
              </a:rPr>
              <a:t>ВКЛ,РЕАБИЛИТАЦИЮ</a:t>
            </a:r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>
            <a:off x="8839200" y="5105400"/>
            <a:ext cx="6858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1524000" y="1524000"/>
            <a:ext cx="1752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000000"/>
                </a:solidFill>
              </a:rPr>
              <a:t>Заболевания, </a:t>
            </a:r>
          </a:p>
          <a:p>
            <a:r>
              <a:rPr lang="ru-RU">
                <a:solidFill>
                  <a:srgbClr val="000000"/>
                </a:solidFill>
              </a:rPr>
              <a:t>Последствия</a:t>
            </a:r>
          </a:p>
          <a:p>
            <a:r>
              <a:rPr lang="ru-RU">
                <a:solidFill>
                  <a:srgbClr val="000000"/>
                </a:solidFill>
              </a:rPr>
              <a:t> травм,</a:t>
            </a:r>
          </a:p>
          <a:p>
            <a:r>
              <a:rPr lang="ru-RU">
                <a:solidFill>
                  <a:srgbClr val="000000"/>
                </a:solidFill>
              </a:rPr>
              <a:t>дефекты </a:t>
            </a:r>
          </a:p>
        </p:txBody>
      </p:sp>
      <p:sp>
        <p:nvSpPr>
          <p:cNvPr id="22560" name="AutoShape 32"/>
          <p:cNvSpPr>
            <a:spLocks noChangeArrowheads="1"/>
          </p:cNvSpPr>
          <p:nvPr/>
        </p:nvSpPr>
        <p:spPr bwMode="auto">
          <a:xfrm rot="5400000">
            <a:off x="2171700" y="2857500"/>
            <a:ext cx="990600" cy="10668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7979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Термины МКФ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3600" y="990600"/>
            <a:ext cx="8077200" cy="5562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Функции организма</a:t>
            </a:r>
            <a:r>
              <a:rPr lang="ru-RU" dirty="0" smtClean="0"/>
              <a:t> </a:t>
            </a:r>
            <a:r>
              <a:rPr lang="en-US" dirty="0" smtClean="0"/>
              <a:t>(b)</a:t>
            </a:r>
            <a:r>
              <a:rPr lang="ru-RU" dirty="0" smtClean="0"/>
              <a:t>– это физиологические функции систем организма (включая психические функции).</a:t>
            </a:r>
          </a:p>
          <a:p>
            <a:r>
              <a:rPr lang="ru-RU" b="1" dirty="0" smtClean="0"/>
              <a:t>Структуры организма</a:t>
            </a:r>
            <a:r>
              <a:rPr lang="ru-RU" dirty="0" smtClean="0"/>
              <a:t> </a:t>
            </a:r>
            <a:r>
              <a:rPr lang="en-US" dirty="0" smtClean="0"/>
              <a:t>(s)</a:t>
            </a:r>
            <a:r>
              <a:rPr lang="ru-RU" dirty="0" smtClean="0"/>
              <a:t>– это анатомические части организма, такие как органы, конечности и их компоненты.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Нарушения</a:t>
            </a:r>
            <a:r>
              <a:rPr lang="ru-RU" dirty="0" smtClean="0"/>
              <a:t> – это проблемы, возникающие в функциях или структурах, такие как существенное отклонение или утрата.</a:t>
            </a:r>
          </a:p>
          <a:p>
            <a:r>
              <a:rPr lang="ru-RU" b="1" dirty="0" smtClean="0"/>
              <a:t>Активность</a:t>
            </a:r>
            <a:r>
              <a:rPr lang="ru-RU" dirty="0" smtClean="0"/>
              <a:t> </a:t>
            </a:r>
            <a:r>
              <a:rPr lang="en-US" dirty="0" smtClean="0"/>
              <a:t>(d)</a:t>
            </a:r>
            <a:r>
              <a:rPr lang="ru-RU" dirty="0" smtClean="0"/>
              <a:t>– это выполнение задачи или действия индивидом.</a:t>
            </a:r>
            <a:r>
              <a:rPr lang="en-US" dirty="0" smtClean="0"/>
              <a:t> </a:t>
            </a:r>
            <a:r>
              <a:rPr lang="ru-RU" b="1" dirty="0" smtClean="0"/>
              <a:t>Участие </a:t>
            </a:r>
            <a:r>
              <a:rPr lang="ru-RU" dirty="0" smtClean="0"/>
              <a:t>– это вовлечение индивида в жизненную ситуацию.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Ограничение активности </a:t>
            </a:r>
            <a:r>
              <a:rPr lang="ru-RU" dirty="0" smtClean="0"/>
              <a:t>– это трудности в осуществлении активности, которые может испытывать индивид.</a:t>
            </a:r>
          </a:p>
          <a:p>
            <a:r>
              <a:rPr lang="ru-RU" b="1" dirty="0" smtClean="0"/>
              <a:t>Ограничение возможности участия</a:t>
            </a:r>
            <a:r>
              <a:rPr lang="ru-RU" dirty="0" smtClean="0"/>
              <a:t> – это проблемы, которые может испытывать индивид при вовлечении в жизненные ситуации.</a:t>
            </a:r>
          </a:p>
          <a:p>
            <a:endParaRPr lang="ru-RU" dirty="0" smtClean="0"/>
          </a:p>
          <a:p>
            <a:r>
              <a:rPr lang="ru-RU" b="1" dirty="0" smtClean="0"/>
              <a:t>Факторы окружающей среды</a:t>
            </a:r>
            <a:r>
              <a:rPr lang="ru-RU" dirty="0" smtClean="0"/>
              <a:t> </a:t>
            </a:r>
            <a:r>
              <a:rPr lang="en-US" dirty="0" smtClean="0"/>
              <a:t>(e) </a:t>
            </a:r>
            <a:r>
              <a:rPr lang="ru-RU" dirty="0" smtClean="0"/>
              <a:t>создают физическую и социальную обстановку, среду отношений и установок, где люди живут и проводят свое время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9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320040"/>
            <a:ext cx="7010400" cy="746760"/>
          </a:xfrm>
        </p:spPr>
        <p:txBody>
          <a:bodyPr/>
          <a:lstStyle/>
          <a:p>
            <a:r>
              <a:rPr lang="ru-RU" dirty="0" smtClean="0"/>
              <a:t>Пункт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6648" y="990600"/>
            <a:ext cx="7693152" cy="5867400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Нарушения структуры  организма </a:t>
            </a:r>
          </a:p>
          <a:p>
            <a:pPr>
              <a:buNone/>
            </a:pPr>
            <a:r>
              <a:rPr lang="ru-RU" dirty="0" smtClean="0"/>
              <a:t>- это аномалия, деформация, дефект, утрата анатомической части организма (глаза, гортани, легкого, желудка, щитовидной железы, паращитовидных желез, надпочечника, почки, верхней или нижней конечностей, их сегментов и др.), внешнее уродство (деформации лица, головы, туловища, конечностей, аномальные отверстия пищеварительного, мочевыделительного, дыхательного трактов, нарушение размеров тела) или другое значительное отклонение в структурах организма на органном, тканевом, клеточном, субклеточном или молекулярном уровне и представляют собой отклонения от общепринятых стандартов биомедицинского статуса организма человека в соответствующем периоде (возрасте) его биологического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822960"/>
          </a:xfrm>
        </p:spPr>
        <p:txBody>
          <a:bodyPr/>
          <a:lstStyle/>
          <a:p>
            <a:r>
              <a:rPr lang="ru-RU" dirty="0" smtClean="0"/>
              <a:t>Стойкие нарушения ( п.5)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 стойкими нарушениями функций и/или структур организма,  обусловленные проявлениями заболеваний, последствий травм или дефектами, понимаются нарушения, степень выраженности которых невозможно </a:t>
            </a:r>
            <a:r>
              <a:rPr lang="ru-RU" b="1" u="sng" dirty="0" smtClean="0"/>
              <a:t>восстановить</a:t>
            </a:r>
            <a:r>
              <a:rPr lang="ru-RU" dirty="0" smtClean="0"/>
              <a:t> существующими методами медицинской реабилитации до 0-30 баллов:</a:t>
            </a:r>
          </a:p>
          <a:p>
            <a:r>
              <a:rPr lang="ru-RU" dirty="0" smtClean="0"/>
              <a:t>- при очевидном неблагоприятном клиническом и трудовом прогнозе в течение 4 месяцев после обострения (декомпенсации) хронического состояния;</a:t>
            </a:r>
          </a:p>
          <a:p>
            <a:r>
              <a:rPr lang="ru-RU" dirty="0" smtClean="0"/>
              <a:t>- при сомнительном или относительно благоприятном клиническом и трудовом прогнозе в течение 10 месяцев активного восстановительного лечения после развития острого состояния или при состоянии после травм и реконструктивных операций;</a:t>
            </a:r>
          </a:p>
          <a:p>
            <a:r>
              <a:rPr lang="ru-RU" dirty="0" smtClean="0"/>
              <a:t>- при сомнительном или относительно благоприятном клиническом и трудовом прогнозе в течение 12 месяцев активного восстановительного лечения туберкулеза.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7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Бальная оценка </a:t>
            </a:r>
            <a:r>
              <a:rPr lang="ru-RU" dirty="0" smtClean="0"/>
              <a:t>предусматривает количественную оценку нарушений функций и (или) структур организма в диапазоне от 0 до 100 баллов, где 0 баллов – отсутствие нарушений функций и (или) структур, 100 баллов – полное (или почти полное) нарушение функции и (или) полная (или почти полная) утрата структуры: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2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 с играющимися детьми (рисованное широкоэкранное изображение)</Template>
  <TotalTime>0</TotalTime>
  <Words>1363</Words>
  <Application>Microsoft Office PowerPoint</Application>
  <PresentationFormat>Широкоэкранный</PresentationFormat>
  <Paragraphs>113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Euphemia</vt:lpstr>
      <vt:lpstr>Franklin Gothic Heavy</vt:lpstr>
      <vt:lpstr>Times New Roman</vt:lpstr>
      <vt:lpstr>Wingdings</vt:lpstr>
      <vt:lpstr>Children Happy 16x9</vt:lpstr>
      <vt:lpstr>Изменения в ФЗ: взаимодействие бюро МСЭ и ПМПК</vt:lpstr>
      <vt:lpstr>Приказ Минтруда и СЗ  РФ от 29.09.2014г. № 664н</vt:lpstr>
      <vt:lpstr>Презентация PowerPoint</vt:lpstr>
      <vt:lpstr>Презентация PowerPoint</vt:lpstr>
      <vt:lpstr>Линейная концепция инвалидности (МКН)</vt:lpstr>
      <vt:lpstr>Термины МКФ</vt:lpstr>
      <vt:lpstr>Пункт 4.</vt:lpstr>
      <vt:lpstr>Стойкие нарушения ( п.5)</vt:lpstr>
      <vt:lpstr>Пункт 5</vt:lpstr>
      <vt:lpstr>Степень нарушений</vt:lpstr>
      <vt:lpstr>Единая шкала определения степени выраженности нарушений функций и структур организма, активности и участия, факторов окружающей среды </vt:lpstr>
      <vt:lpstr>Критерии для формы инвалидности</vt:lpstr>
      <vt:lpstr>Критерии для формы инвалидности</vt:lpstr>
      <vt:lpstr>Критерии для формы инвалидности</vt:lpstr>
      <vt:lpstr>Критерии для формы инвалидности</vt:lpstr>
      <vt:lpstr>Критерии для формы инвалидности</vt:lpstr>
      <vt:lpstr>Критерии для формы инвалидности</vt:lpstr>
      <vt:lpstr>Изменение заключения ПМПК</vt:lpstr>
      <vt:lpstr>Успехов!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2015-01-14T05:44:13Z</dcterms:created>
  <dcterms:modified xsi:type="dcterms:W3CDTF">2015-01-14T06:37:59Z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