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61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994F1F5-D2C8-4B1F-A429-CC70D4DAC2B6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B8EACAA-8E10-4FD8-A7AB-76E590428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49685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5400" dirty="0" smtClean="0"/>
              <a:t>Основные результаты  деятельности дифференциально-диагностической службы Пермского края за 201</a:t>
            </a:r>
            <a:r>
              <a:rPr lang="en-US" sz="5400" dirty="0" smtClean="0"/>
              <a:t>6</a:t>
            </a:r>
            <a:r>
              <a:rPr lang="ru-RU" sz="5400" dirty="0" smtClean="0"/>
              <a:t> год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787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495987"/>
              </p:ext>
            </p:extLst>
          </p:nvPr>
        </p:nvGraphicFramePr>
        <p:xfrm>
          <a:off x="395536" y="476672"/>
          <a:ext cx="8496944" cy="561662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152128"/>
                <a:gridCol w="2088232"/>
                <a:gridCol w="2448272"/>
                <a:gridCol w="2808312"/>
              </a:tblGrid>
              <a:tr h="1872208"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Принято всего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Обследовано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Выявлено Детей</a:t>
                      </a:r>
                      <a:r>
                        <a:rPr lang="ru-RU" sz="3600" baseline="0" dirty="0" smtClean="0"/>
                        <a:t> с ОВЗ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2016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25 870 </a:t>
                      </a:r>
                      <a:r>
                        <a:rPr lang="ru-RU" sz="3600" dirty="0" smtClean="0"/>
                        <a:t>чел.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14</a:t>
                      </a:r>
                      <a:r>
                        <a:rPr lang="ru-RU" sz="3600" baseline="0" dirty="0" smtClean="0"/>
                        <a:t> 280 чел.   (55%)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12 640 чел. (88,5%)</a:t>
                      </a:r>
                      <a:endParaRPr lang="ru-RU" sz="36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2015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27</a:t>
                      </a:r>
                      <a:r>
                        <a:rPr lang="ru-RU" sz="3600" baseline="0" dirty="0" smtClean="0"/>
                        <a:t> 039</a:t>
                      </a:r>
                      <a:r>
                        <a:rPr lang="ru-RU" sz="3600" dirty="0" smtClean="0"/>
                        <a:t> чел.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12 325 чел. (45,6%)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10 474 чел. (85%)</a:t>
                      </a:r>
                      <a:endParaRPr lang="ru-RU" sz="36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5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1152128"/>
          </a:xfrm>
        </p:spPr>
        <p:txBody>
          <a:bodyPr/>
          <a:lstStyle/>
          <a:p>
            <a:pPr algn="ctr"/>
            <a:r>
              <a:rPr lang="ru-RU" sz="4400" dirty="0" smtClean="0"/>
              <a:t>Возрастной диапазон детей, принятых в ПМПК ПК</a:t>
            </a:r>
            <a:endParaRPr lang="ru-RU" sz="4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581919"/>
              </p:ext>
            </p:extLst>
          </p:nvPr>
        </p:nvGraphicFramePr>
        <p:xfrm>
          <a:off x="323528" y="1988840"/>
          <a:ext cx="8568954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988"/>
                <a:gridCol w="1401387"/>
                <a:gridCol w="1401387"/>
                <a:gridCol w="1401387"/>
                <a:gridCol w="1401387"/>
                <a:gridCol w="1689418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0-3</a:t>
                      </a:r>
                      <a:r>
                        <a:rPr lang="ru-RU" sz="3600" baseline="0" dirty="0" smtClean="0"/>
                        <a:t> лет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4-7 лет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8-11 лет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12-15 лет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16-18 лет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5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2015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9,8%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54%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23,7%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10,2%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2,3%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1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864096"/>
          </a:xfrm>
        </p:spPr>
        <p:txBody>
          <a:bodyPr/>
          <a:lstStyle/>
          <a:p>
            <a:pPr algn="ctr"/>
            <a:r>
              <a:rPr lang="ru-RU" sz="4000" b="1" dirty="0" smtClean="0"/>
              <a:t>Виды рекомендуемых программ</a:t>
            </a:r>
            <a:endParaRPr lang="ru-RU" sz="40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686985"/>
              </p:ext>
            </p:extLst>
          </p:nvPr>
        </p:nvGraphicFramePr>
        <p:xfrm>
          <a:off x="179512" y="1772816"/>
          <a:ext cx="8856663" cy="352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204"/>
                <a:gridCol w="1090176"/>
                <a:gridCol w="969727"/>
                <a:gridCol w="1034375"/>
                <a:gridCol w="866162"/>
                <a:gridCol w="1008112"/>
                <a:gridCol w="936104"/>
                <a:gridCol w="1391772"/>
                <a:gridCol w="840031"/>
              </a:tblGrid>
              <a:tr h="1224285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I-II </a:t>
                      </a:r>
                      <a:r>
                        <a:rPr lang="ru-RU" sz="2000" dirty="0" smtClean="0"/>
                        <a:t>вид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III-IV </a:t>
                      </a:r>
                      <a:r>
                        <a:rPr lang="ru-RU" sz="2000" dirty="0" smtClean="0"/>
                        <a:t>вид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 </a:t>
                      </a:r>
                      <a:r>
                        <a:rPr lang="ru-RU" sz="2000" dirty="0" smtClean="0"/>
                        <a:t>вид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</a:t>
                      </a:r>
                      <a:r>
                        <a:rPr lang="ru-RU" sz="2000" dirty="0" smtClean="0"/>
                        <a:t> вид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VII</a:t>
                      </a:r>
                      <a:r>
                        <a:rPr lang="ru-RU" sz="2000" dirty="0" smtClean="0"/>
                        <a:t> вид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VIII</a:t>
                      </a:r>
                      <a:r>
                        <a:rPr lang="ru-RU" sz="2000" dirty="0" smtClean="0"/>
                        <a:t> вид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Особый ребёнок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2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2016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1,3%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2,7%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18,2%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1,7%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45,4%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14,2%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4,2%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0,5%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0,6%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2,9 %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21,6 %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1,2 %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39,5 %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15,3 %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3,4 %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15 %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4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791483"/>
              </p:ext>
            </p:extLst>
          </p:nvPr>
        </p:nvGraphicFramePr>
        <p:xfrm>
          <a:off x="467544" y="1340768"/>
          <a:ext cx="8208964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556310"/>
                <a:gridCol w="255631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2015 год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2016 год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Дети-инвалиды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5,2%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6,7%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 девиантным поведением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3,4%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3%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Индивидуальное обучение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1,4%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1,2%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Снятие диагноза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0,5%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0,5%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Нуждаются в логопедической</a:t>
                      </a:r>
                      <a:r>
                        <a:rPr lang="ru-RU" sz="2400" b="1" baseline="0" dirty="0" smtClean="0"/>
                        <a:t> помощи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58,6%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68%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7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478582"/>
              </p:ext>
            </p:extLst>
          </p:nvPr>
        </p:nvGraphicFramePr>
        <p:xfrm>
          <a:off x="1042988" y="1844675"/>
          <a:ext cx="72009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50"/>
                <a:gridCol w="3600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866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0-3 года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502 чел.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4-7 лет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290 чел.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8-11 лет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51 чел.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12-15 лет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13 чел.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16-18 лет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 чел.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43800" cy="914400"/>
          </a:xfrm>
        </p:spPr>
        <p:txBody>
          <a:bodyPr/>
          <a:lstStyle/>
          <a:p>
            <a:pPr algn="ctr"/>
            <a:r>
              <a:rPr lang="ru-RU" sz="4800" dirty="0" smtClean="0"/>
              <a:t>Неорганизованные дети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985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254</TotalTime>
  <Words>213</Words>
  <Application>Microsoft Office PowerPoint</Application>
  <PresentationFormat>Экран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Palatino Linotype</vt:lpstr>
      <vt:lpstr>Wingdings</vt:lpstr>
      <vt:lpstr>Базовая</vt:lpstr>
      <vt:lpstr>Основные результаты  деятельности дифференциально-диагностической службы Пермского края за 2016 год</vt:lpstr>
      <vt:lpstr>Презентация PowerPoint</vt:lpstr>
      <vt:lpstr>Возрастной диапазон детей, принятых в ПМПК ПК</vt:lpstr>
      <vt:lpstr>Виды рекомендуемых программ</vt:lpstr>
      <vt:lpstr>Презентация PowerPoint</vt:lpstr>
      <vt:lpstr>Неорганизованные дети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деятельности ТПМПК Пермского края за I полугодие 2014 года</dc:title>
  <dc:creator>AHreJloK59</dc:creator>
  <cp:lastModifiedBy>Алёна Пискунова</cp:lastModifiedBy>
  <cp:revision>61</cp:revision>
  <dcterms:created xsi:type="dcterms:W3CDTF">2014-08-24T17:36:28Z</dcterms:created>
  <dcterms:modified xsi:type="dcterms:W3CDTF">2022-09-19T14:34:25Z</dcterms:modified>
</cp:coreProperties>
</file>